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465" r:id="rId5"/>
    <p:sldId id="437" r:id="rId6"/>
    <p:sldId id="384" r:id="rId7"/>
    <p:sldId id="387" r:id="rId8"/>
    <p:sldId id="441" r:id="rId9"/>
    <p:sldId id="603" r:id="rId10"/>
    <p:sldId id="601" r:id="rId11"/>
    <p:sldId id="606" r:id="rId12"/>
    <p:sldId id="635" r:id="rId13"/>
    <p:sldId id="619" r:id="rId14"/>
    <p:sldId id="514"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465"/>
            <p14:sldId id="437"/>
            <p14:sldId id="384"/>
            <p14:sldId id="387"/>
            <p14:sldId id="441"/>
            <p14:sldId id="603"/>
            <p14:sldId id="601"/>
            <p14:sldId id="606"/>
            <p14:sldId id="635"/>
            <p14:sldId id="619"/>
            <p14:sldId id="514"/>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43" autoAdjust="0"/>
    <p:restoredTop sz="68856" autoAdjust="0"/>
  </p:normalViewPr>
  <p:slideViewPr>
    <p:cSldViewPr snapToGrid="0" snapToObjects="1">
      <p:cViewPr>
        <p:scale>
          <a:sx n="65" d="100"/>
          <a:sy n="65" d="100"/>
        </p:scale>
        <p:origin x="1584"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grade cohort: racial/ethnic groups, free and reduced lunch eligible, economically disadvantaged (defined by the state), English language learners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county residents: SNAP recipients, single-mother headed households, households in poverty, those ages 25+ with at least a bachelor’s degree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Median household income is in thousands of dollars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Urban is percent of the county land area considered urban (as opposed </a:t>
            </a:r>
            <a:r>
              <a:rPr lang="en-US"/>
              <a:t>to suburban, town, or rural)</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82231489"/>
              </p:ext>
            </p:extLst>
          </p:nvPr>
        </p:nvGraphicFramePr>
        <p:xfrm>
          <a:off x="2459589" y="1646561"/>
          <a:ext cx="7272822" cy="3749544"/>
        </p:xfrm>
        <a:graphic>
          <a:graphicData uri="http://schemas.openxmlformats.org/drawingml/2006/table">
            <a:tbl>
              <a:tblPr firstRow="1" firstCol="1" bandRow="1">
                <a:tableStyleId>{7DF18680-E054-41AD-8BC1-D1AEF772440D}</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RLA: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(-0.42,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830135" y="1092563"/>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Frame 2">
            <a:extLst>
              <a:ext uri="{FF2B5EF4-FFF2-40B4-BE49-F238E27FC236}">
                <a16:creationId xmlns:a16="http://schemas.microsoft.com/office/drawing/2014/main" id="{FCA6EE97-2059-2B6E-3CDB-66EEE3C71A3C}"/>
              </a:ext>
            </a:extLst>
          </p:cNvPr>
          <p:cNvSpPr/>
          <p:nvPr/>
        </p:nvSpPr>
        <p:spPr>
          <a:xfrm>
            <a:off x="2206486" y="5048323"/>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93E44C0-1A8D-2DFD-AA54-3DF59763A8BA}"/>
              </a:ext>
            </a:extLst>
          </p:cNvPr>
          <p:cNvSpPr/>
          <p:nvPr/>
        </p:nvSpPr>
        <p:spPr>
          <a:xfrm>
            <a:off x="2459590" y="3837883"/>
            <a:ext cx="4756219" cy="67448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EC792CA3-59BF-8A08-61D6-3F5DB42799E4}"/>
              </a:ext>
            </a:extLst>
          </p:cNvPr>
          <p:cNvSpPr/>
          <p:nvPr/>
        </p:nvSpPr>
        <p:spPr>
          <a:xfrm>
            <a:off x="2206485" y="2603298"/>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00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05436140"/>
              </p:ext>
            </p:extLst>
          </p:nvPr>
        </p:nvGraphicFramePr>
        <p:xfrm>
          <a:off x="2152384" y="2811134"/>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807756" y="2365112"/>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241178" cy="307777"/>
          </a:xfrm>
          <a:prstGeom prst="rect">
            <a:avLst/>
          </a:prstGeom>
          <a:noFill/>
        </p:spPr>
        <p:txBody>
          <a:bodyPr wrap="none" rtlCol="0">
            <a:spAutoFit/>
          </a:bodyPr>
          <a:lstStyle/>
          <a:p>
            <a:r>
              <a:rPr lang="en-US" sz="1400" baseline="30000" dirty="0" err="1">
                <a:ea typeface="Times New Roman" panose="02020603050405020304" pitchFamily="18" charset="0"/>
              </a:rPr>
              <a:t>a</a:t>
            </a:r>
            <a:r>
              <a:rPr lang="en-US" sz="1400" dirty="0" err="1">
                <a:effectLst/>
                <a:ea typeface="Times New Roman" panose="02020603050405020304" pitchFamily="18" charset="0"/>
              </a:rPr>
              <a:t>Percentage</a:t>
            </a:r>
            <a:r>
              <a:rPr lang="en-US" sz="1400" dirty="0">
                <a:effectLst/>
                <a:ea typeface="Times New Roman" panose="02020603050405020304" pitchFamily="18" charset="0"/>
              </a:rPr>
              <a:t>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4" name="TextBox 3">
            <a:extLst>
              <a:ext uri="{FF2B5EF4-FFF2-40B4-BE49-F238E27FC236}">
                <a16:creationId xmlns:a16="http://schemas.microsoft.com/office/drawing/2014/main" id="{55239836-81EE-7248-C1F8-0DE9657D95FC}"/>
              </a:ext>
            </a:extLst>
          </p:cNvPr>
          <p:cNvSpPr txBox="1"/>
          <p:nvPr/>
        </p:nvSpPr>
        <p:spPr>
          <a:xfrm>
            <a:off x="1202704" y="2396004"/>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graphicFrame>
        <p:nvGraphicFramePr>
          <p:cNvPr id="8" name="Table 7">
            <a:extLst>
              <a:ext uri="{FF2B5EF4-FFF2-40B4-BE49-F238E27FC236}">
                <a16:creationId xmlns:a16="http://schemas.microsoft.com/office/drawing/2014/main" id="{742C4B55-3CED-A879-228A-C9B57102C225}"/>
              </a:ext>
            </a:extLst>
          </p:cNvPr>
          <p:cNvGraphicFramePr>
            <a:graphicFrameLocks noGrp="1"/>
          </p:cNvGraphicFramePr>
          <p:nvPr>
            <p:extLst>
              <p:ext uri="{D42A27DB-BD31-4B8C-83A1-F6EECF244321}">
                <p14:modId xmlns:p14="http://schemas.microsoft.com/office/powerpoint/2010/main" val="55548425"/>
              </p:ext>
            </p:extLst>
          </p:nvPr>
        </p:nvGraphicFramePr>
        <p:xfrm>
          <a:off x="2152384" y="2809251"/>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Math: β (95% </a:t>
                      </a:r>
                      <a:r>
                        <a:rPr lang="en-US" sz="1800" kern="100" dirty="0" err="1">
                          <a:effectLst/>
                        </a:rPr>
                        <a:t>CrI</a:t>
                      </a:r>
                      <a:r>
                        <a:rPr lang="en-US" sz="18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-0.09 (-0.20, 0.02)</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83919049"/>
                  </a:ext>
                </a:extLst>
              </a:tr>
            </a:tbl>
          </a:graphicData>
        </a:graphic>
      </p:graphicFrame>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1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dirty="0" err="1"/>
              <a:t>Marianthi</a:t>
            </a:r>
            <a:r>
              <a:rPr lang="en-GB" sz="1800" dirty="0"/>
              <a:t>-Anna </a:t>
            </a:r>
            <a:r>
              <a:rPr lang="en-GB" sz="1800" dirty="0" err="1"/>
              <a:t>Kioumourtzoglou</a:t>
            </a:r>
            <a:r>
              <a:rPr lang="en-GB" sz="1800" dirty="0"/>
              <a:t>,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4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688" y="1714499"/>
            <a:ext cx="51411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5"/>
          <a:srcRect l="734" r="734"/>
          <a:stretch/>
        </p:blipFill>
        <p:spPr>
          <a:xfrm>
            <a:off x="5862807" y="1479751"/>
            <a:ext cx="6297776" cy="4522033"/>
          </a:xfrm>
          <a:prstGeom prst="rect">
            <a:avLst/>
          </a:prstGeom>
        </p:spPr>
      </p:pic>
      <p:sp>
        <p:nvSpPr>
          <p:cNvPr id="20" name="Parks et al">
            <a:extLst>
              <a:ext uri="{FF2B5EF4-FFF2-40B4-BE49-F238E27FC236}">
                <a16:creationId xmlns:a16="http://schemas.microsoft.com/office/drawing/2014/main" id="{E8B6889B-AFEA-C640-868F-F4E4CDEDEB26}"/>
              </a:ext>
            </a:extLst>
          </p:cNvPr>
          <p:cNvSpPr txBox="1"/>
          <p:nvPr/>
        </p:nvSpPr>
        <p:spPr>
          <a:xfrm>
            <a:off x="8129841" y="6495350"/>
            <a:ext cx="3729644"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Nature Communications</a:t>
            </a:r>
            <a:r>
              <a:rPr lang="en-US" sz="1600" dirty="0">
                <a:solidFill>
                  <a:srgbClr val="000000"/>
                </a:solidFill>
              </a:rPr>
              <a:t>, 2021</a:t>
            </a: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7"/>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sp>
        <p:nvSpPr>
          <p:cNvPr id="25" name="Title Parks">
            <a:extLst>
              <a:ext uri="{FF2B5EF4-FFF2-40B4-BE49-F238E27FC236}">
                <a16:creationId xmlns:a16="http://schemas.microsoft.com/office/drawing/2014/main" id="{3810421C-873A-AE42-8C86-5164F9214902}"/>
              </a:ext>
            </a:extLst>
          </p:cNvPr>
          <p:cNvSpPr/>
          <p:nvPr/>
        </p:nvSpPr>
        <p:spPr>
          <a:xfrm>
            <a:off x="6715997" y="1021717"/>
            <a:ext cx="4591396" cy="646331"/>
          </a:xfrm>
          <a:prstGeom prst="rect">
            <a:avLst/>
          </a:prstGeom>
        </p:spPr>
        <p:txBody>
          <a:bodyPr wrap="square">
            <a:spAutoFit/>
          </a:bodyPr>
          <a:lstStyle/>
          <a:p>
            <a:pPr algn="ctr"/>
            <a:r>
              <a:rPr lang="en-US" dirty="0">
                <a:cs typeface="Arial" panose="020B0604020202020204" pitchFamily="34" charset="0"/>
              </a:rPr>
              <a:t>Percentage change in hospitalization rates on days after tropical cyclone exposure</a:t>
            </a:r>
            <a:endParaRPr lang="en-US" sz="2000" dirty="0">
              <a:solidFill>
                <a:schemeClr val="bg1"/>
              </a:solidFill>
              <a:cs typeface="Arial" panose="020B0604020202020204" pitchFamily="34" charset="0"/>
            </a:endParaRP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9"/>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5"/>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1030"/>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4" grpId="0"/>
      <p:bldP spid="16" grpId="0"/>
      <p:bldP spid="16" grpId="1"/>
      <p:bldP spid="26" grpId="0"/>
      <p:bldP spid="26" grpId="1"/>
      <p:bldP spid="14" grpId="0"/>
      <p:bldP spid="14" grpId="1"/>
      <p:bldP spid="2" grpId="0"/>
      <p:bldP spid="2" grpId="1"/>
      <p:bldP spid="21" grpId="0"/>
      <p:bldP spid="21" grpId="1"/>
      <p:bldP spid="25" grpId="0"/>
      <p:bldP spid="2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0" y="68261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625653" y="679548"/>
            <a:ext cx="5302864" cy="5722456"/>
          </a:xfrm>
          <a:prstGeom prst="rect">
            <a:avLst/>
          </a:prstGeom>
        </p:spPr>
      </p:pic>
      <p:sp>
        <p:nvSpPr>
          <p:cNvPr id="3" name="Content Placeholder 2"/>
          <p:cNvSpPr>
            <a:spLocks noGrp="1"/>
          </p:cNvSpPr>
          <p:nvPr>
            <p:ph idx="4294967295"/>
          </p:nvPr>
        </p:nvSpPr>
        <p:spPr>
          <a:xfrm>
            <a:off x="377252" y="1114623"/>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189345" y="929957"/>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1269997" y="878768"/>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1184940671"/>
              </p:ext>
            </p:extLst>
          </p:nvPr>
        </p:nvGraphicFramePr>
        <p:xfrm>
          <a:off x="3264669" y="1408229"/>
          <a:ext cx="5662661" cy="4986493"/>
        </p:xfrm>
        <a:graphic>
          <a:graphicData uri="http://schemas.openxmlformats.org/drawingml/2006/table">
            <a:tbl>
              <a:tblPr firstRow="1" firstCol="1" bandRow="1">
                <a:tableStyleId>{7DF18680-E054-41AD-8BC1-D1AEF772440D}</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dirty="0">
                          <a:effectLst/>
                        </a:rPr>
                        <a:t>Hurricane exposure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dirty="0">
                          <a:effectLst/>
                        </a:rPr>
                        <a:t>Log of median household income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Frame 7">
            <a:extLst>
              <a:ext uri="{FF2B5EF4-FFF2-40B4-BE49-F238E27FC236}">
                <a16:creationId xmlns:a16="http://schemas.microsoft.com/office/drawing/2014/main" id="{95C783ED-791B-C8B0-AF13-D34B37E4E3CD}"/>
              </a:ext>
            </a:extLst>
          </p:cNvPr>
          <p:cNvSpPr/>
          <p:nvPr/>
        </p:nvSpPr>
        <p:spPr>
          <a:xfrm>
            <a:off x="3128355" y="2060078"/>
            <a:ext cx="5935287" cy="74746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340CC98E-2A1A-FE06-2CC2-A4E9C550ADE2}"/>
              </a:ext>
            </a:extLst>
          </p:cNvPr>
          <p:cNvSpPr/>
          <p:nvPr/>
        </p:nvSpPr>
        <p:spPr>
          <a:xfrm>
            <a:off x="3128355" y="50178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5694ADAF-CDC1-E29F-0312-3B08174E6646}"/>
              </a:ext>
            </a:extLst>
          </p:cNvPr>
          <p:cNvSpPr/>
          <p:nvPr/>
        </p:nvSpPr>
        <p:spPr>
          <a:xfrm>
            <a:off x="3128355" y="1649849"/>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20152</TotalTime>
  <Words>1699</Words>
  <Application>Microsoft Macintosh PowerPoint</Application>
  <PresentationFormat>Widescreen</PresentationFormat>
  <Paragraphs>266</Paragraphs>
  <Slides>15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Meta OT Book</vt:lpstr>
      <vt:lpstr>Meta OT Medium</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Gabriella Meltzer</cp:lastModifiedBy>
  <cp:revision>2696</cp:revision>
  <cp:lastPrinted>2020-10-30T12:00:34Z</cp:lastPrinted>
  <dcterms:created xsi:type="dcterms:W3CDTF">2019-05-16T12:19:43Z</dcterms:created>
  <dcterms:modified xsi:type="dcterms:W3CDTF">2023-06-16T19:25:43Z</dcterms:modified>
</cp:coreProperties>
</file>